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57" r:id="rId4"/>
    <p:sldId id="26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FF00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1201E-4626-4817-A9E4-BAFDB5000CFD}" type="datetimeFigureOut">
              <a:rPr lang="ru-RU"/>
              <a:pPr>
                <a:defRPr/>
              </a:pPr>
              <a:t>29.01.2014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22B3A-7C18-48BE-B445-0589B41AD3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710A6-B860-4EB7-A391-E3D5A70ADA8D}" type="datetimeFigureOut">
              <a:rPr lang="ru-RU"/>
              <a:pPr>
                <a:defRPr/>
              </a:pPr>
              <a:t>29.01.2014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4FB58-BB7D-4704-8E8D-452DD5714C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67AC7-037E-4843-98EF-F34E8C9C32AE}" type="datetimeFigureOut">
              <a:rPr lang="ru-RU"/>
              <a:pPr>
                <a:defRPr/>
              </a:pPr>
              <a:t>29.01.2014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7D726-F40F-414D-847F-F0B71F0EB4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BF8CE-C53F-4291-B255-3D8C0ED2B2AE}" type="datetimeFigureOut">
              <a:rPr lang="ru-RU"/>
              <a:pPr>
                <a:defRPr/>
              </a:pPr>
              <a:t>29.01.2014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359AA-9D34-49C8-A5EA-530A3EDA27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AEE5D-BF36-447D-8F3D-885AB5B80D6D}" type="datetimeFigureOut">
              <a:rPr lang="ru-RU"/>
              <a:pPr>
                <a:defRPr/>
              </a:pPr>
              <a:t>29.01.2014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A137E-3010-4AC2-9EA3-C08CE0686A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439C6-F344-43B9-AA03-B73D9B2145D4}" type="datetimeFigureOut">
              <a:rPr lang="ru-RU"/>
              <a:pPr>
                <a:defRPr/>
              </a:pPr>
              <a:t>29.01.2014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56B84-B687-4336-A0F2-F31BB1B82E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5342C-3C23-4729-AD9F-34E475050975}" type="datetimeFigureOut">
              <a:rPr lang="ru-RU"/>
              <a:pPr>
                <a:defRPr/>
              </a:pPr>
              <a:t>29.01.2014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C1E8B0-A473-4294-B9C7-0C3EE68A4C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894E9-EB5C-4B5D-A2A3-F5625C2B3658}" type="datetimeFigureOut">
              <a:rPr lang="ru-RU"/>
              <a:pPr>
                <a:defRPr/>
              </a:pPr>
              <a:t>29.01.2014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D371D-AF66-43AA-82F2-6C7F0F78DF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AF3A5-4B0B-4E87-8903-0C3E372BB8D3}" type="datetimeFigureOut">
              <a:rPr lang="ru-RU"/>
              <a:pPr>
                <a:defRPr/>
              </a:pPr>
              <a:t>29.01.2014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3C518-591C-4462-BC44-90F2EC23D8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6B421-E7BA-4036-ACC7-32C4E50A4CB2}" type="datetimeFigureOut">
              <a:rPr lang="ru-RU"/>
              <a:pPr>
                <a:defRPr/>
              </a:pPr>
              <a:t>29.01.2014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95DD42-E823-4203-AA8C-DEF2506A56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F6E1A-63B6-40E2-A52C-FF22373E2226}" type="datetimeFigureOut">
              <a:rPr lang="ru-RU"/>
              <a:pPr>
                <a:defRPr/>
              </a:pPr>
              <a:t>29.01.2014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0ACF1-0BAA-40CC-B636-EA4D509E2E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00"/>
            </a:gs>
            <a:gs pos="50000">
              <a:srgbClr val="FF6600"/>
            </a:gs>
            <a:gs pos="100000">
              <a:srgbClr val="00FF00"/>
            </a:gs>
            <a:gs pos="100000">
              <a:srgbClr val="FFFF00"/>
            </a:gs>
            <a:gs pos="100000">
              <a:srgbClr val="FF0000"/>
            </a:gs>
            <a:gs pos="100000">
              <a:srgbClr val="00B0F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BF636B-F98B-41C5-9333-FEC5F9BD71ED}" type="datetimeFigureOut">
              <a:rPr lang="ru-RU"/>
              <a:pPr>
                <a:defRPr/>
              </a:pPr>
              <a:t>29.01.2014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BA7A322-78A7-4957-8B4D-2FFB77FC0F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57158" y="357166"/>
            <a:ext cx="8429684" cy="6215106"/>
          </a:xfrm>
          <a:prstGeom prst="round2DiagRect">
            <a:avLst/>
          </a:prstGeom>
          <a:gradFill>
            <a:gsLst>
              <a:gs pos="23000">
                <a:srgbClr val="FF0000">
                  <a:alpha val="37000"/>
                </a:srgbClr>
              </a:gs>
              <a:gs pos="41000">
                <a:srgbClr val="FFFF00">
                  <a:alpha val="98000"/>
                </a:srgbClr>
              </a:gs>
              <a:gs pos="100000">
                <a:srgbClr val="00FF00"/>
              </a:gs>
              <a:gs pos="100000">
                <a:srgbClr val="FFFF00"/>
              </a:gs>
              <a:gs pos="100000">
                <a:srgbClr val="FF0000"/>
              </a:gs>
              <a:gs pos="100000">
                <a:srgbClr val="00B0F0"/>
              </a:gs>
            </a:gsLst>
            <a:lin ang="2700000" scaled="1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28728" y="1142984"/>
            <a:ext cx="6929486" cy="17859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lvl="0" algn="ctr"/>
            <a:endParaRPr kumimoji="0" lang="be-BY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ookman Old Style" pitchFamily="18" charset="0"/>
            </a:endParaRPr>
          </a:p>
          <a:p>
            <a:pPr lvl="0" algn="ctr"/>
            <a:endParaRPr lang="be-BY" sz="2000" b="1" dirty="0">
              <a:solidFill>
                <a:srgbClr val="C00000"/>
              </a:solidFill>
              <a:latin typeface="Bookman Old Style" pitchFamily="18" charset="0"/>
            </a:endParaRPr>
          </a:p>
          <a:p>
            <a:pPr lvl="0" algn="ctr"/>
            <a:r>
              <a:rPr kumimoji="0" lang="be-BY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</a:rPr>
              <a:t>Война прошлась по детским судьбам грозно,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ookman Old Style" pitchFamily="18" charset="0"/>
            </a:endParaRPr>
          </a:p>
          <a:p>
            <a:pPr lvl="0" algn="ctr" eaLnBrk="0" hangingPunct="0"/>
            <a:r>
              <a:rPr kumimoji="0" lang="be-BY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</a:rPr>
              <a:t>Всем было трудно, трудно для страны,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ookman Old Style" pitchFamily="18" charset="0"/>
            </a:endParaRPr>
          </a:p>
          <a:p>
            <a:pPr lvl="0" algn="ctr" eaLnBrk="0" hangingPunct="0"/>
            <a:r>
              <a:rPr kumimoji="0" lang="be-BY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</a:rPr>
              <a:t>Но детство изувечено серьёзно: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ookman Old Style" pitchFamily="18" charset="0"/>
            </a:endParaRPr>
          </a:p>
          <a:p>
            <a:pPr lvl="0" algn="ctr" eaLnBrk="0" hangingPunct="0"/>
            <a:r>
              <a:rPr kumimoji="0" lang="be-BY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</a:rPr>
              <a:t>Страдали тяжко дети от войны…</a:t>
            </a:r>
          </a:p>
          <a:p>
            <a:pPr lvl="0" algn="ctr" eaLnBrk="0" hangingPunct="0"/>
            <a:endParaRPr kumimoji="0" lang="be-BY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ookman Old Style" pitchFamily="18" charset="0"/>
            </a:endParaRPr>
          </a:p>
          <a:p>
            <a:pPr lvl="0" algn="ctr" eaLnBrk="0" hangingPunct="0"/>
            <a:endParaRPr kumimoji="0" lang="be-BY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86050" y="285728"/>
            <a:ext cx="4096708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cs typeface="+mn-cs"/>
              </a:rPr>
              <a:t>Дети войны</a:t>
            </a:r>
          </a:p>
        </p:txBody>
      </p:sp>
      <p:pic>
        <p:nvPicPr>
          <p:cNvPr id="11" name="Рисунок 10" descr="http://www.davno.ru/postcards/anyecard/ecardprodimage/9ma9.jpg"/>
          <p:cNvPicPr/>
          <p:nvPr/>
        </p:nvPicPr>
        <p:blipFill>
          <a:blip r:embed="rId2" cstate="print"/>
          <a:srcRect l="4545" t="3922" r="4545" b="3922"/>
          <a:stretch>
            <a:fillRect/>
          </a:stretch>
        </p:blipFill>
        <p:spPr bwMode="auto">
          <a:xfrm>
            <a:off x="571472" y="3000372"/>
            <a:ext cx="2857520" cy="335758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pSp>
        <p:nvGrpSpPr>
          <p:cNvPr id="12" name="Group 12"/>
          <p:cNvGrpSpPr>
            <a:grpSpLocks/>
          </p:cNvGrpSpPr>
          <p:nvPr/>
        </p:nvGrpSpPr>
        <p:grpSpPr bwMode="auto">
          <a:xfrm>
            <a:off x="5357818" y="3357562"/>
            <a:ext cx="2790815" cy="2859106"/>
            <a:chOff x="4241" y="1933"/>
            <a:chExt cx="1116" cy="1287"/>
          </a:xfrm>
        </p:grpSpPr>
        <p:pic>
          <p:nvPicPr>
            <p:cNvPr id="13" name="Picture 10" descr="вечный огонь"/>
            <p:cNvPicPr>
              <a:picLocks noChangeAspect="1" noChangeArrowheads="1"/>
            </p:cNvPicPr>
            <p:nvPr/>
          </p:nvPicPr>
          <p:blipFill>
            <a:blip r:embed="rId3" cstate="print"/>
            <a:srcRect b="45647"/>
            <a:stretch>
              <a:fillRect/>
            </a:stretch>
          </p:blipFill>
          <p:spPr bwMode="auto">
            <a:xfrm>
              <a:off x="4241" y="2024"/>
              <a:ext cx="1116" cy="675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  <p:pic>
          <p:nvPicPr>
            <p:cNvPr id="14" name="Picture 8" descr="AG00355_"/>
            <p:cNvPicPr>
              <a:picLocks noChangeAspect="1" noChangeArrowheads="1" noCrop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785" y="1933"/>
              <a:ext cx="427" cy="845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  <p:pic>
          <p:nvPicPr>
            <p:cNvPr id="15" name="Picture 9" descr="вечный огонь"/>
            <p:cNvPicPr>
              <a:picLocks noChangeAspect="1" noChangeArrowheads="1"/>
            </p:cNvPicPr>
            <p:nvPr/>
          </p:nvPicPr>
          <p:blipFill>
            <a:blip r:embed="rId3" cstate="print"/>
            <a:srcRect t="54776"/>
            <a:stretch>
              <a:fillRect/>
            </a:stretch>
          </p:blipFill>
          <p:spPr bwMode="auto">
            <a:xfrm>
              <a:off x="4241" y="2659"/>
              <a:ext cx="1116" cy="561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57158" y="357166"/>
            <a:ext cx="8429684" cy="6215106"/>
          </a:xfrm>
          <a:prstGeom prst="round2DiagRect">
            <a:avLst/>
          </a:prstGeom>
          <a:gradFill>
            <a:gsLst>
              <a:gs pos="23000">
                <a:srgbClr val="FF0000">
                  <a:alpha val="37000"/>
                </a:srgbClr>
              </a:gs>
              <a:gs pos="41000">
                <a:srgbClr val="FFFF00">
                  <a:alpha val="98000"/>
                </a:srgbClr>
              </a:gs>
              <a:gs pos="100000">
                <a:srgbClr val="00FF00"/>
              </a:gs>
              <a:gs pos="100000">
                <a:srgbClr val="FFFF00"/>
              </a:gs>
              <a:gs pos="100000">
                <a:srgbClr val="FF0000"/>
              </a:gs>
              <a:gs pos="100000">
                <a:srgbClr val="00B0F0"/>
              </a:gs>
            </a:gsLst>
            <a:lin ang="2700000" scaled="1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714612" y="428604"/>
            <a:ext cx="4168146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Bookman Old Style" pitchFamily="18" charset="0"/>
                <a:cs typeface="+mn-cs"/>
              </a:rPr>
              <a:t>Марат </a:t>
            </a:r>
            <a:r>
              <a:rPr lang="ru-RU" sz="28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Bookman Old Style" pitchFamily="18" charset="0"/>
                <a:cs typeface="+mn-cs"/>
              </a:rPr>
              <a:t>Казей</a:t>
            </a:r>
            <a:endParaRPr lang="ru-RU" sz="28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Bookman Old Style" pitchFamily="18" charset="0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00562" y="928670"/>
            <a:ext cx="4214842" cy="17859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002060"/>
                </a:solidFill>
                <a:latin typeface="Bookman Old Style" pitchFamily="18" charset="0"/>
              </a:rPr>
              <a:t>Марат был разведчиком у партизан. Не было случая, чтобы он не выполнил задание. </a:t>
            </a:r>
            <a:r>
              <a:rPr lang="ru-RU" sz="1600" b="1" dirty="0" smtClean="0">
                <a:solidFill>
                  <a:srgbClr val="002060"/>
                </a:solidFill>
                <a:latin typeface="Bookman Old Style" pitchFamily="18" charset="0"/>
              </a:rPr>
              <a:t>Он </a:t>
            </a:r>
            <a:r>
              <a:rPr lang="ru-RU" sz="1600" b="1" dirty="0">
                <a:solidFill>
                  <a:srgbClr val="002060"/>
                </a:solidFill>
                <a:latin typeface="Bookman Old Style" pitchFamily="18" charset="0"/>
              </a:rPr>
              <a:t>был награжден медалями “За боевые заслуги” “За отвагу</a:t>
            </a:r>
            <a:r>
              <a:rPr lang="ru-RU" sz="1600" b="1" dirty="0" smtClean="0">
                <a:solidFill>
                  <a:srgbClr val="002060"/>
                </a:solidFill>
                <a:latin typeface="Bookman Old Style" pitchFamily="18" charset="0"/>
              </a:rPr>
              <a:t>”.</a:t>
            </a:r>
            <a:endParaRPr lang="ru-RU" sz="16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429124" y="2857496"/>
            <a:ext cx="4214842" cy="192882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  <a:t>Навстречу им в своё бессмертье </a:t>
            </a:r>
            <a:b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  <a:t>Он сделал несколько шагов…</a:t>
            </a:r>
            <a:b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  <a:t>И грохнул взрыв, и грозным смерчем</a:t>
            </a:r>
            <a:b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  <a:t>Смело озлобленных врагов. </a:t>
            </a:r>
            <a:endParaRPr lang="ru-RU" sz="1600" b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Bookman Old Style" pitchFamily="18" charset="0"/>
              </a:rPr>
              <a:t>/</a:t>
            </a:r>
            <a: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  <a:t>В. Алексеев/</a:t>
            </a:r>
          </a:p>
        </p:txBody>
      </p:sp>
      <p:pic>
        <p:nvPicPr>
          <p:cNvPr id="9" name="Рисунок 8" descr="казе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5" y="942831"/>
            <a:ext cx="3518140" cy="45720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357158" y="357166"/>
            <a:ext cx="8429684" cy="6215106"/>
          </a:xfrm>
          <a:prstGeom prst="round2DiagRect">
            <a:avLst/>
          </a:prstGeom>
          <a:gradFill>
            <a:gsLst>
              <a:gs pos="23000">
                <a:srgbClr val="FF0000">
                  <a:alpha val="37000"/>
                </a:srgbClr>
              </a:gs>
              <a:gs pos="41000">
                <a:srgbClr val="FFFF00">
                  <a:alpha val="98000"/>
                </a:srgbClr>
              </a:gs>
              <a:gs pos="100000">
                <a:srgbClr val="00FF00"/>
              </a:gs>
              <a:gs pos="100000">
                <a:srgbClr val="FFFF00"/>
              </a:gs>
              <a:gs pos="100000">
                <a:srgbClr val="FF0000"/>
              </a:gs>
              <a:gs pos="100000">
                <a:srgbClr val="00B0F0"/>
              </a:gs>
            </a:gsLst>
            <a:lin ang="2700000" scaled="1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714612" y="428604"/>
            <a:ext cx="4168146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Bookman Old Style" pitchFamily="18" charset="0"/>
                <a:cs typeface="+mn-cs"/>
              </a:rPr>
              <a:t>Валентин Котик</a:t>
            </a:r>
            <a:endParaRPr lang="ru-RU" sz="28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Bookman Old Style" pitchFamily="18" charset="0"/>
              <a:cs typeface="+mn-cs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143372" y="1071546"/>
            <a:ext cx="4643470" cy="3571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Bookman Old Style" pitchFamily="18" charset="0"/>
              </a:rPr>
              <a:t>Пионер-герой</a:t>
            </a:r>
            <a:r>
              <a:rPr lang="ru-RU" sz="1400" b="1" dirty="0">
                <a:solidFill>
                  <a:srgbClr val="002060"/>
                </a:solidFill>
                <a:latin typeface="Bookman Old Style" pitchFamily="18" charset="0"/>
              </a:rPr>
              <a:t>, партизан, разведчик, самый юный Герой Советского Союза</a:t>
            </a:r>
            <a:r>
              <a:rPr lang="ru-RU" sz="1400" b="1" dirty="0" smtClean="0">
                <a:solidFill>
                  <a:srgbClr val="002060"/>
                </a:solidFill>
                <a:latin typeface="Bookman Old Style" pitchFamily="18" charset="0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Bookman Old Style" pitchFamily="18" charset="0"/>
              </a:rPr>
              <a:t>Вместе </a:t>
            </a:r>
            <a:r>
              <a:rPr lang="ru-RU" sz="1400" b="1" dirty="0">
                <a:solidFill>
                  <a:srgbClr val="002060"/>
                </a:solidFill>
                <a:latin typeface="Bookman Old Style" pitchFamily="18" charset="0"/>
              </a:rPr>
              <a:t>с товарищами подрывал гранатой машину, в которой ехал начальник </a:t>
            </a:r>
            <a:r>
              <a:rPr lang="ru-RU" sz="1400" b="1" dirty="0" err="1">
                <a:solidFill>
                  <a:srgbClr val="002060"/>
                </a:solidFill>
                <a:latin typeface="Bookman Old Style" pitchFamily="18" charset="0"/>
              </a:rPr>
              <a:t>Шепетовской</a:t>
            </a:r>
            <a:r>
              <a:rPr lang="ru-RU" sz="1400" b="1" dirty="0">
                <a:solidFill>
                  <a:srgbClr val="002060"/>
                </a:solidFill>
                <a:latin typeface="Bookman Old Style" pitchFamily="18" charset="0"/>
              </a:rPr>
              <a:t> жандармерии. Став разведчиком у партизан, Валя вывел из строя связь оккупантов со ставкой Гитлера в Варшаве. </a:t>
            </a:r>
            <a:endParaRPr lang="ru-RU" sz="1400" b="1" dirty="0" smtClean="0">
              <a:solidFill>
                <a:srgbClr val="002060"/>
              </a:solidFill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Bookman Old Style" pitchFamily="18" charset="0"/>
              </a:rPr>
              <a:t>Валя </a:t>
            </a:r>
            <a:r>
              <a:rPr lang="ru-RU" sz="1400" b="1" dirty="0">
                <a:solidFill>
                  <a:srgbClr val="002060"/>
                </a:solidFill>
                <a:latin typeface="Bookman Old Style" pitchFamily="18" charset="0"/>
              </a:rPr>
              <a:t>Котик награжден орденом Отечественной войны 1 степени, медалью “Партизану Отечественной войны”. В 1944 году Валя, будучи тяжело раненым скончался на руках товарищей.</a:t>
            </a:r>
          </a:p>
        </p:txBody>
      </p:sp>
      <p:pic>
        <p:nvPicPr>
          <p:cNvPr id="5" name="Рисунок 4" descr="ValaKotyk.jpg"/>
          <p:cNvPicPr>
            <a:picLocks noChangeAspect="1"/>
          </p:cNvPicPr>
          <p:nvPr/>
        </p:nvPicPr>
        <p:blipFill>
          <a:blip r:embed="rId2" cstate="print"/>
          <a:srcRect l="7672" r="10493" b="3967"/>
          <a:stretch>
            <a:fillRect/>
          </a:stretch>
        </p:blipFill>
        <p:spPr>
          <a:xfrm>
            <a:off x="1214414" y="1357298"/>
            <a:ext cx="2286016" cy="3286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валя коти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786" y="1071546"/>
            <a:ext cx="3286148" cy="4308505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3071802" y="4429132"/>
            <a:ext cx="5357850" cy="192882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  <a:t>Мы вспомним о </a:t>
            </a:r>
            <a:r>
              <a:rPr lang="ru-RU" sz="1600" b="1" dirty="0" smtClean="0">
                <a:solidFill>
                  <a:srgbClr val="C00000"/>
                </a:solidFill>
                <a:latin typeface="Bookman Old Style" pitchFamily="18" charset="0"/>
              </a:rPr>
              <a:t>боях </a:t>
            </a:r>
            <a: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  <a:t>тех давних.</a:t>
            </a:r>
            <a:b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  <a:t>В них совершен был подвиг не один.</a:t>
            </a:r>
            <a:b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  <a:t>Вошёл в семью героев наших славных</a:t>
            </a:r>
            <a:b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  <a:t>Отважный мальчик Котик Валентин</a:t>
            </a:r>
            <a:b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  <a:t>Он, как при жизни, утверждает смело</a:t>
            </a:r>
            <a:b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  <a:t>“Бессмертна молодость, бессмертно наше дело”.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357158" y="357166"/>
            <a:ext cx="8429684" cy="6215106"/>
          </a:xfrm>
          <a:prstGeom prst="round2DiagRect">
            <a:avLst/>
          </a:prstGeom>
          <a:gradFill>
            <a:gsLst>
              <a:gs pos="23000">
                <a:srgbClr val="FF0000">
                  <a:alpha val="37000"/>
                </a:srgbClr>
              </a:gs>
              <a:gs pos="41000">
                <a:srgbClr val="FFFF00">
                  <a:alpha val="98000"/>
                </a:srgbClr>
              </a:gs>
              <a:gs pos="100000">
                <a:srgbClr val="00FF00"/>
              </a:gs>
              <a:gs pos="100000">
                <a:srgbClr val="FFFF00"/>
              </a:gs>
              <a:gs pos="100000">
                <a:srgbClr val="FF0000"/>
              </a:gs>
              <a:gs pos="100000">
                <a:srgbClr val="00B0F0"/>
              </a:gs>
            </a:gsLst>
            <a:lin ang="2700000" scaled="1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714348" y="714356"/>
            <a:ext cx="4643470" cy="128588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  <a:t>Давно уж бои отгремели,</a:t>
            </a:r>
            <a:b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  <a:t>Но время не вычеркнет нет!</a:t>
            </a:r>
            <a:b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  <a:t>Мальчишку в солдатской шинели</a:t>
            </a:r>
            <a:b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  <a:t>Неполных пятнадцати лет.</a:t>
            </a:r>
          </a:p>
        </p:txBody>
      </p:sp>
      <p:pic>
        <p:nvPicPr>
          <p:cNvPr id="6" name="Рисунок 5" descr="0_37be5_69ddeeeb_orig.ev1rayi0x7cco40cwcg008oc4.ejcuplo1l0oo0sk8c40s8osc4.th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643182"/>
            <a:ext cx="2427373" cy="3643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91.9u9sw8gy3h8g88c0s4o8w4og4.ejcuplo1l0oo0sk8c40s8osc4.th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6446" y="571480"/>
            <a:ext cx="2220204" cy="3357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156489344.jpg"/>
          <p:cNvPicPr>
            <a:picLocks noChangeAspect="1"/>
          </p:cNvPicPr>
          <p:nvPr/>
        </p:nvPicPr>
        <p:blipFill>
          <a:blip r:embed="rId4" cstate="print"/>
          <a:srcRect l="1087" t="24125"/>
          <a:stretch>
            <a:fillRect/>
          </a:stretch>
        </p:blipFill>
        <p:spPr>
          <a:xfrm>
            <a:off x="2357422" y="255276"/>
            <a:ext cx="5286412" cy="62967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500"/>
                            </p:stCondLst>
                            <p:childTnLst>
                              <p:par>
                                <p:cTn id="1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1500"/>
                            </p:stCondLst>
                            <p:childTnLst>
                              <p:par>
                                <p:cTn id="1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500"/>
                            </p:stCondLst>
                            <p:childTnLst>
                              <p:par>
                                <p:cTn id="2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650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357158" y="357166"/>
            <a:ext cx="8429684" cy="6215106"/>
          </a:xfrm>
          <a:prstGeom prst="round2DiagRect">
            <a:avLst/>
          </a:prstGeom>
          <a:gradFill>
            <a:gsLst>
              <a:gs pos="23000">
                <a:srgbClr val="FF0000">
                  <a:alpha val="37000"/>
                </a:srgbClr>
              </a:gs>
              <a:gs pos="41000">
                <a:srgbClr val="FFFF00">
                  <a:alpha val="98000"/>
                </a:srgbClr>
              </a:gs>
              <a:gs pos="100000">
                <a:srgbClr val="00FF00"/>
              </a:gs>
              <a:gs pos="100000">
                <a:srgbClr val="FFFF00"/>
              </a:gs>
              <a:gs pos="100000">
                <a:srgbClr val="FF0000"/>
              </a:gs>
              <a:gs pos="100000">
                <a:srgbClr val="00B0F0"/>
              </a:gs>
            </a:gsLst>
            <a:lin ang="2700000" scaled="1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285852" y="1071546"/>
            <a:ext cx="6500858" cy="392909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Bookman Old Style" pitchFamily="18" charset="0"/>
              </a:rPr>
              <a:t>Сколько храбрых сердец молодых</a:t>
            </a:r>
            <a:br>
              <a:rPr lang="ru-RU" b="1" dirty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Bookman Old Style" pitchFamily="18" charset="0"/>
              </a:rPr>
              <a:t>Беззаветно служили народу</a:t>
            </a:r>
            <a:br>
              <a:rPr lang="ru-RU" b="1" dirty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Bookman Old Style" pitchFamily="18" charset="0"/>
              </a:rPr>
              <a:t>Пионеры и тысячи их</a:t>
            </a:r>
            <a:br>
              <a:rPr lang="ru-RU" b="1" dirty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Bookman Old Style" pitchFamily="18" charset="0"/>
              </a:rPr>
              <a:t>Кто погиб за страну и свободу.</a:t>
            </a:r>
            <a:br>
              <a:rPr lang="ru-RU" b="1" dirty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Bookman Old Style" pitchFamily="18" charset="0"/>
              </a:rPr>
              <a:t>Их могилы ты всюду найдешь</a:t>
            </a:r>
            <a:br>
              <a:rPr lang="ru-RU" b="1" dirty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Bookman Old Style" pitchFamily="18" charset="0"/>
              </a:rPr>
              <a:t>На дорогах минувших пожарищ.</a:t>
            </a:r>
            <a:br>
              <a:rPr lang="ru-RU" b="1" dirty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Bookman Old Style" pitchFamily="18" charset="0"/>
              </a:rPr>
              <a:t>Если ты, юный друг, где-то </a:t>
            </a:r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</a:rPr>
              <a:t>рядом пройдешь</a:t>
            </a:r>
            <a:r>
              <a:rPr lang="ru-RU" b="1" dirty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b="1" dirty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Bookman Old Style" pitchFamily="18" charset="0"/>
              </a:rPr>
              <a:t>То сними свою шляпу, товарищ!</a:t>
            </a:r>
          </a:p>
        </p:txBody>
      </p:sp>
      <p:pic>
        <p:nvPicPr>
          <p:cNvPr id="4" name="Picture 1" descr="D:\ВЕРА\Новое разное\АНИМАШКИ, СМАЙЛИКИ,КАРТИНКИ\анимашки звезды\1[2]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571480"/>
            <a:ext cx="3714776" cy="2714620"/>
          </a:xfrm>
          <a:prstGeom prst="rect">
            <a:avLst/>
          </a:prstGeom>
          <a:noFill/>
        </p:spPr>
      </p:pic>
      <p:pic>
        <p:nvPicPr>
          <p:cNvPr id="5" name="Picture 1" descr="D:\ВЕРА\Новое разное\АНИМАШКИ, СМАЙЛИКИ,КАРТИНКИ\анимашки звезды\1[2]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357694"/>
            <a:ext cx="3714776" cy="27146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357158" y="357166"/>
            <a:ext cx="8429684" cy="6215106"/>
          </a:xfrm>
          <a:prstGeom prst="round2DiagRect">
            <a:avLst/>
          </a:prstGeom>
          <a:gradFill>
            <a:gsLst>
              <a:gs pos="23000">
                <a:srgbClr val="FF0000">
                  <a:alpha val="37000"/>
                </a:srgbClr>
              </a:gs>
              <a:gs pos="41000">
                <a:srgbClr val="FFFF00">
                  <a:alpha val="98000"/>
                </a:srgbClr>
              </a:gs>
              <a:gs pos="100000">
                <a:srgbClr val="00FF00"/>
              </a:gs>
              <a:gs pos="100000">
                <a:srgbClr val="FFFF00"/>
              </a:gs>
              <a:gs pos="100000">
                <a:srgbClr val="FF0000"/>
              </a:gs>
              <a:gs pos="100000">
                <a:srgbClr val="00B0F0"/>
              </a:gs>
            </a:gsLst>
            <a:lin ang="2700000" scaled="1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000232" y="1214422"/>
            <a:ext cx="542928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Спасибо за внимание!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03648" y="2636912"/>
            <a:ext cx="6215106" cy="95410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FontTx/>
              <a:buNone/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sz="2800" b="1" dirty="0" smtClean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  <a:p>
            <a:pPr algn="ctr">
              <a:buFontTx/>
              <a:buNone/>
            </a:pPr>
            <a:r>
              <a:rPr lang="ru-RU" sz="2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 </a:t>
            </a:r>
            <a:endParaRPr lang="ru-RU" sz="28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136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1365" fill="hold">
                                          <p:stCondLst>
                                            <p:cond delay="136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36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68" decel="50000" autoRev="1" fill="hold">
                                          <p:stCondLst>
                                            <p:cond delay="136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8" fill="hold">
                                          <p:stCondLst>
                                            <p:cond delay="259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57158" y="357166"/>
            <a:ext cx="8429684" cy="6215106"/>
          </a:xfrm>
          <a:prstGeom prst="round2DiagRect">
            <a:avLst/>
          </a:prstGeom>
          <a:gradFill>
            <a:gsLst>
              <a:gs pos="23000">
                <a:srgbClr val="FF0000">
                  <a:alpha val="37000"/>
                </a:srgbClr>
              </a:gs>
              <a:gs pos="41000">
                <a:srgbClr val="FFFF00">
                  <a:alpha val="98000"/>
                </a:srgbClr>
              </a:gs>
              <a:gs pos="100000">
                <a:srgbClr val="00FF00"/>
              </a:gs>
              <a:gs pos="100000">
                <a:srgbClr val="FFFF00"/>
              </a:gs>
              <a:gs pos="100000">
                <a:srgbClr val="FF0000"/>
              </a:gs>
              <a:gs pos="100000">
                <a:srgbClr val="00B0F0"/>
              </a:gs>
            </a:gsLst>
            <a:lin ang="2700000" scaled="1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71472" y="1071546"/>
            <a:ext cx="4071937" cy="51435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</a:rPr>
              <a:t>Мы – маленькие очевидцы,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Последние из могикан,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Нам до сих пор тревога снится,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И до сих пор отбой не дан.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</a:rPr>
              <a:t>Из теплой, полной снов постели,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Из комнат, где цветы цвели,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В бомбоубежища и щели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Мы ночью с бабушками шли.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</a:rPr>
              <a:t>Мы слез тогда уже не лили,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Мы знали вкус </a:t>
            </a:r>
            <a:r>
              <a:rPr lang="ru-RU" b="1" dirty="0" err="1">
                <a:solidFill>
                  <a:srgbClr val="C00000"/>
                </a:solidFill>
              </a:rPr>
              <a:t>полынь-травы</a:t>
            </a:r>
            <a:r>
              <a:rPr lang="ru-RU" b="1" dirty="0">
                <a:solidFill>
                  <a:srgbClr val="C00000"/>
                </a:solidFill>
              </a:rPr>
              <a:t>.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И с вами всю беду делили,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Как с нами хлеб делили вы.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</a:rPr>
              <a:t>Но что же, мы, зато, узнали,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Что значит выжить в трудный год,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Что значит – Родина за нами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И что такое наш народ.</a:t>
            </a:r>
          </a:p>
        </p:txBody>
      </p:sp>
      <p:pic>
        <p:nvPicPr>
          <p:cNvPr id="8" name="Рисунок 7" descr="047.jpg"/>
          <p:cNvPicPr>
            <a:picLocks noChangeAspect="1"/>
          </p:cNvPicPr>
          <p:nvPr/>
        </p:nvPicPr>
        <p:blipFill>
          <a:blip r:embed="rId2" cstate="print"/>
          <a:srcRect l="3703" t="3125" r="2846" b="3125"/>
          <a:stretch>
            <a:fillRect/>
          </a:stretch>
        </p:blipFill>
        <p:spPr>
          <a:xfrm>
            <a:off x="5143504" y="285728"/>
            <a:ext cx="3643338" cy="30076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дети войны.jpg"/>
          <p:cNvPicPr>
            <a:picLocks noChangeAspect="1"/>
          </p:cNvPicPr>
          <p:nvPr/>
        </p:nvPicPr>
        <p:blipFill>
          <a:blip r:embed="rId3" cstate="print"/>
          <a:srcRect l="20937" t="8750" r="312" b="-2500"/>
          <a:stretch>
            <a:fillRect/>
          </a:stretch>
        </p:blipFill>
        <p:spPr>
          <a:xfrm>
            <a:off x="4714876" y="3357562"/>
            <a:ext cx="3680155" cy="32861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57158" y="357166"/>
            <a:ext cx="8429684" cy="6215106"/>
          </a:xfrm>
          <a:prstGeom prst="round2DiagRect">
            <a:avLst/>
          </a:prstGeom>
          <a:gradFill>
            <a:gsLst>
              <a:gs pos="23000">
                <a:srgbClr val="FF0000">
                  <a:alpha val="37000"/>
                </a:srgbClr>
              </a:gs>
              <a:gs pos="41000">
                <a:srgbClr val="FFFF00">
                  <a:alpha val="98000"/>
                </a:srgbClr>
              </a:gs>
              <a:gs pos="100000">
                <a:srgbClr val="00FF00"/>
              </a:gs>
              <a:gs pos="100000">
                <a:srgbClr val="FFFF00"/>
              </a:gs>
              <a:gs pos="100000">
                <a:srgbClr val="FF0000"/>
              </a:gs>
              <a:gs pos="100000">
                <a:srgbClr val="00B0F0"/>
              </a:gs>
            </a:gsLst>
            <a:lin ang="2700000" scaled="1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8625" y="714375"/>
            <a:ext cx="4500563" cy="54292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rgbClr val="006600"/>
              </a:solidFill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006600"/>
                </a:solidFill>
                <a:latin typeface="Bookman Old Style" pitchFamily="18" charset="0"/>
              </a:rPr>
              <a:t>Всё ярче звезды, небо голубей,</a:t>
            </a:r>
            <a:br>
              <a:rPr lang="ru-RU" sz="1600" b="1" dirty="0">
                <a:solidFill>
                  <a:srgbClr val="006600"/>
                </a:solidFill>
                <a:latin typeface="Bookman Old Style" pitchFamily="18" charset="0"/>
              </a:rPr>
            </a:br>
            <a:r>
              <a:rPr lang="ru-RU" sz="1600" b="1" dirty="0">
                <a:solidFill>
                  <a:srgbClr val="006600"/>
                </a:solidFill>
                <a:latin typeface="Bookman Old Style" pitchFamily="18" charset="0"/>
              </a:rPr>
              <a:t>Но отчего-то вдруг сжимает сердце,</a:t>
            </a:r>
            <a:br>
              <a:rPr lang="ru-RU" sz="1600" b="1" dirty="0">
                <a:solidFill>
                  <a:srgbClr val="006600"/>
                </a:solidFill>
                <a:latin typeface="Bookman Old Style" pitchFamily="18" charset="0"/>
              </a:rPr>
            </a:br>
            <a:r>
              <a:rPr lang="ru-RU" sz="1600" b="1" dirty="0">
                <a:solidFill>
                  <a:srgbClr val="006600"/>
                </a:solidFill>
                <a:latin typeface="Bookman Old Style" pitchFamily="18" charset="0"/>
              </a:rPr>
              <a:t>Когда мы вспоминаем всех детей,</a:t>
            </a:r>
            <a:br>
              <a:rPr lang="ru-RU" sz="1600" b="1" dirty="0">
                <a:solidFill>
                  <a:srgbClr val="006600"/>
                </a:solidFill>
                <a:latin typeface="Bookman Old Style" pitchFamily="18" charset="0"/>
              </a:rPr>
            </a:br>
            <a:r>
              <a:rPr lang="ru-RU" sz="1600" b="1" dirty="0">
                <a:solidFill>
                  <a:srgbClr val="006600"/>
                </a:solidFill>
                <a:latin typeface="Bookman Old Style" pitchFamily="18" charset="0"/>
              </a:rPr>
              <a:t>Которых та война лишила детства.</a:t>
            </a:r>
            <a:br>
              <a:rPr lang="ru-RU" sz="1600" b="1" dirty="0">
                <a:solidFill>
                  <a:srgbClr val="006600"/>
                </a:solidFill>
                <a:latin typeface="Bookman Old Style" pitchFamily="18" charset="0"/>
              </a:rPr>
            </a:br>
            <a:r>
              <a:rPr lang="ru-RU" sz="1600" b="1" dirty="0">
                <a:solidFill>
                  <a:srgbClr val="006600"/>
                </a:solidFill>
                <a:latin typeface="Bookman Old Style" pitchFamily="18" charset="0"/>
              </a:rPr>
              <a:t>Их защитить от смерти не смогли</a:t>
            </a:r>
            <a:br>
              <a:rPr lang="ru-RU" sz="1600" b="1" dirty="0">
                <a:solidFill>
                  <a:srgbClr val="006600"/>
                </a:solidFill>
                <a:latin typeface="Bookman Old Style" pitchFamily="18" charset="0"/>
              </a:rPr>
            </a:br>
            <a:r>
              <a:rPr lang="ru-RU" sz="1600" b="1" dirty="0">
                <a:solidFill>
                  <a:srgbClr val="006600"/>
                </a:solidFill>
                <a:latin typeface="Bookman Old Style" pitchFamily="18" charset="0"/>
              </a:rPr>
              <a:t>Ни сила, ни любовь, ни состраданье.</a:t>
            </a:r>
            <a:br>
              <a:rPr lang="ru-RU" sz="1600" b="1" dirty="0">
                <a:solidFill>
                  <a:srgbClr val="006600"/>
                </a:solidFill>
                <a:latin typeface="Bookman Old Style" pitchFamily="18" charset="0"/>
              </a:rPr>
            </a:br>
            <a:r>
              <a:rPr lang="ru-RU" sz="1600" b="1" dirty="0">
                <a:solidFill>
                  <a:srgbClr val="006600"/>
                </a:solidFill>
                <a:latin typeface="Bookman Old Style" pitchFamily="18" charset="0"/>
              </a:rPr>
              <a:t>Они остались в огненной дали,</a:t>
            </a:r>
            <a:br>
              <a:rPr lang="ru-RU" sz="1600" b="1" dirty="0">
                <a:solidFill>
                  <a:srgbClr val="006600"/>
                </a:solidFill>
                <a:latin typeface="Bookman Old Style" pitchFamily="18" charset="0"/>
              </a:rPr>
            </a:br>
            <a:r>
              <a:rPr lang="ru-RU" sz="1600" b="1" dirty="0">
                <a:solidFill>
                  <a:srgbClr val="006600"/>
                </a:solidFill>
                <a:latin typeface="Bookman Old Style" pitchFamily="18" charset="0"/>
              </a:rPr>
              <a:t>Чтоб мы сегодня их не забывали.</a:t>
            </a:r>
            <a:br>
              <a:rPr lang="ru-RU" sz="1600" b="1" dirty="0">
                <a:solidFill>
                  <a:srgbClr val="006600"/>
                </a:solidFill>
                <a:latin typeface="Bookman Old Style" pitchFamily="18" charset="0"/>
              </a:rPr>
            </a:br>
            <a:r>
              <a:rPr lang="ru-RU" sz="1600" b="1" dirty="0">
                <a:solidFill>
                  <a:srgbClr val="006600"/>
                </a:solidFill>
                <a:latin typeface="Bookman Old Style" pitchFamily="18" charset="0"/>
              </a:rPr>
              <a:t>И память эта прорастает в нас,</a:t>
            </a:r>
            <a:br>
              <a:rPr lang="ru-RU" sz="1600" b="1" dirty="0">
                <a:solidFill>
                  <a:srgbClr val="006600"/>
                </a:solidFill>
                <a:latin typeface="Bookman Old Style" pitchFamily="18" charset="0"/>
              </a:rPr>
            </a:br>
            <a:r>
              <a:rPr lang="ru-RU" sz="1600" b="1" dirty="0">
                <a:solidFill>
                  <a:srgbClr val="006600"/>
                </a:solidFill>
                <a:latin typeface="Bookman Old Style" pitchFamily="18" charset="0"/>
              </a:rPr>
              <a:t>И никуда нам от нее не деться.</a:t>
            </a:r>
            <a:br>
              <a:rPr lang="ru-RU" sz="1600" b="1" dirty="0">
                <a:solidFill>
                  <a:srgbClr val="006600"/>
                </a:solidFill>
                <a:latin typeface="Bookman Old Style" pitchFamily="18" charset="0"/>
              </a:rPr>
            </a:br>
            <a:r>
              <a:rPr lang="ru-RU" sz="1600" b="1" dirty="0">
                <a:solidFill>
                  <a:srgbClr val="006600"/>
                </a:solidFill>
                <a:latin typeface="Bookman Old Style" pitchFamily="18" charset="0"/>
              </a:rPr>
              <a:t>Что, если вдруг опять придет война,</a:t>
            </a:r>
            <a:br>
              <a:rPr lang="ru-RU" sz="1600" b="1" dirty="0">
                <a:solidFill>
                  <a:srgbClr val="006600"/>
                </a:solidFill>
                <a:latin typeface="Bookman Old Style" pitchFamily="18" charset="0"/>
              </a:rPr>
            </a:br>
            <a:r>
              <a:rPr lang="ru-RU" sz="1600" b="1" dirty="0">
                <a:solidFill>
                  <a:srgbClr val="006600"/>
                </a:solidFill>
                <a:latin typeface="Bookman Old Style" pitchFamily="18" charset="0"/>
              </a:rPr>
              <a:t>Вернется к нам расстрелянное детство...</a:t>
            </a:r>
          </a:p>
        </p:txBody>
      </p:sp>
      <p:pic>
        <p:nvPicPr>
          <p:cNvPr id="8" name="Рисунок 7" descr="43_g_deti_voini__1943_g_.jpg"/>
          <p:cNvPicPr>
            <a:picLocks noChangeAspect="1"/>
          </p:cNvPicPr>
          <p:nvPr/>
        </p:nvPicPr>
        <p:blipFill>
          <a:blip r:embed="rId2" cstate="print"/>
          <a:srcRect t="1042" r="1180"/>
          <a:stretch>
            <a:fillRect/>
          </a:stretch>
        </p:blipFill>
        <p:spPr>
          <a:xfrm>
            <a:off x="4786314" y="571480"/>
            <a:ext cx="3920092" cy="58188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357158" y="357166"/>
            <a:ext cx="8429684" cy="6215106"/>
          </a:xfrm>
          <a:prstGeom prst="round2DiagRect">
            <a:avLst/>
          </a:prstGeom>
          <a:gradFill>
            <a:gsLst>
              <a:gs pos="23000">
                <a:srgbClr val="FF0000">
                  <a:alpha val="37000"/>
                </a:srgbClr>
              </a:gs>
              <a:gs pos="41000">
                <a:srgbClr val="FFFF00">
                  <a:alpha val="98000"/>
                </a:srgbClr>
              </a:gs>
              <a:gs pos="100000">
                <a:srgbClr val="00FF00"/>
              </a:gs>
              <a:gs pos="100000">
                <a:srgbClr val="FFFF00"/>
              </a:gs>
              <a:gs pos="100000">
                <a:srgbClr val="FF0000"/>
              </a:gs>
              <a:gs pos="100000">
                <a:srgbClr val="00B0F0"/>
              </a:gs>
            </a:gsLst>
            <a:lin ang="2700000" scaled="1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" name="Рисунок 2" descr="0_38a58_f07afe91_orig.b6adow2jlg8c00swskkw8kw8.ejcuplo1l0oo0sk8c40s8osc4.th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1670" y="428604"/>
            <a:ext cx="4089095" cy="59048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0_13415_d225f13e_orig.6lobd8raaqw4s0ko4s0gos00s.ejcuplo1l0oo0sk8c40s8osc4.th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57357" y="428604"/>
            <a:ext cx="4572032" cy="6015832"/>
          </a:xfrm>
          <a:prstGeom prst="rect">
            <a:avLst/>
          </a:prstGeom>
        </p:spPr>
      </p:pic>
      <p:pic>
        <p:nvPicPr>
          <p:cNvPr id="5" name="Содержимое 6" descr="i201884647_33010_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48" y="428604"/>
            <a:ext cx="8058554" cy="6000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57158" y="357166"/>
            <a:ext cx="8429684" cy="6215106"/>
          </a:xfrm>
          <a:prstGeom prst="round2DiagRect">
            <a:avLst/>
          </a:prstGeom>
          <a:gradFill>
            <a:gsLst>
              <a:gs pos="23000">
                <a:srgbClr val="FF0000">
                  <a:alpha val="37000"/>
                </a:srgbClr>
              </a:gs>
              <a:gs pos="41000">
                <a:srgbClr val="FFFF00">
                  <a:alpha val="98000"/>
                </a:srgbClr>
              </a:gs>
              <a:gs pos="100000">
                <a:srgbClr val="00FF00"/>
              </a:gs>
              <a:gs pos="100000">
                <a:srgbClr val="FFFF00"/>
              </a:gs>
              <a:gs pos="100000">
                <a:srgbClr val="FF0000"/>
              </a:gs>
              <a:gs pos="100000">
                <a:srgbClr val="00B0F0"/>
              </a:gs>
            </a:gsLst>
            <a:lin ang="2700000" scaled="1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88" y="1285875"/>
            <a:ext cx="5000625" cy="321468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err="1">
                <a:latin typeface="Bookman Old Style" pitchFamily="18" charset="0"/>
              </a:rPr>
              <a:t>Горнили</a:t>
            </a:r>
            <a:r>
              <a:rPr lang="ru-RU" sz="1600" b="1" dirty="0">
                <a:latin typeface="Bookman Old Style" pitchFamily="18" charset="0"/>
              </a:rPr>
              <a:t> к бою трубы полковые.</a:t>
            </a:r>
            <a:br>
              <a:rPr lang="ru-RU" sz="1600" b="1" dirty="0">
                <a:latin typeface="Bookman Old Style" pitchFamily="18" charset="0"/>
              </a:rPr>
            </a:br>
            <a:r>
              <a:rPr lang="ru-RU" sz="1600" b="1" dirty="0">
                <a:latin typeface="Bookman Old Style" pitchFamily="18" charset="0"/>
              </a:rPr>
              <a:t>Военный гром катился над страной.</a:t>
            </a:r>
            <a:br>
              <a:rPr lang="ru-RU" sz="1600" b="1" dirty="0">
                <a:latin typeface="Bookman Old Style" pitchFamily="18" charset="0"/>
              </a:rPr>
            </a:br>
            <a:r>
              <a:rPr lang="ru-RU" sz="1600" b="1" dirty="0">
                <a:latin typeface="Bookman Old Style" pitchFamily="18" charset="0"/>
              </a:rPr>
              <a:t>Вставали в строй мальчишки боевые</a:t>
            </a:r>
            <a:br>
              <a:rPr lang="ru-RU" sz="1600" b="1" dirty="0">
                <a:latin typeface="Bookman Old Style" pitchFamily="18" charset="0"/>
              </a:rPr>
            </a:br>
            <a:r>
              <a:rPr lang="ru-RU" sz="1600" b="1" dirty="0">
                <a:latin typeface="Bookman Old Style" pitchFamily="18" charset="0"/>
              </a:rPr>
              <a:t>На левый флаг, в солдатский строй.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Bookman Old Style" pitchFamily="18" charset="0"/>
              </a:rPr>
              <a:t>Великоваты были им шинели,</a:t>
            </a:r>
            <a:br>
              <a:rPr lang="ru-RU" sz="1600" b="1" dirty="0">
                <a:latin typeface="Bookman Old Style" pitchFamily="18" charset="0"/>
              </a:rPr>
            </a:br>
            <a:r>
              <a:rPr lang="ru-RU" sz="1600" b="1" dirty="0">
                <a:latin typeface="Bookman Old Style" pitchFamily="18" charset="0"/>
              </a:rPr>
              <a:t>Во всем полку сапог не подобрать,</a:t>
            </a:r>
            <a:br>
              <a:rPr lang="ru-RU" sz="1600" b="1" dirty="0">
                <a:latin typeface="Bookman Old Style" pitchFamily="18" charset="0"/>
              </a:rPr>
            </a:br>
            <a:r>
              <a:rPr lang="ru-RU" sz="1600" b="1" dirty="0">
                <a:latin typeface="Bookman Old Style" pitchFamily="18" charset="0"/>
              </a:rPr>
              <a:t>Но все равно в бою они умели</a:t>
            </a:r>
            <a:br>
              <a:rPr lang="ru-RU" sz="1600" b="1" dirty="0">
                <a:latin typeface="Bookman Old Style" pitchFamily="18" charset="0"/>
              </a:rPr>
            </a:br>
            <a:r>
              <a:rPr lang="ru-RU" sz="1600" b="1" dirty="0">
                <a:latin typeface="Bookman Old Style" pitchFamily="18" charset="0"/>
              </a:rPr>
              <a:t>Не отступать, а побеждать.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Bookman Old Style" pitchFamily="18" charset="0"/>
              </a:rPr>
              <a:t>Жила в сердцах их взрослая отвага,</a:t>
            </a:r>
            <a:br>
              <a:rPr lang="ru-RU" sz="1600" b="1" dirty="0">
                <a:latin typeface="Bookman Old Style" pitchFamily="18" charset="0"/>
              </a:rPr>
            </a:br>
            <a:r>
              <a:rPr lang="ru-RU" sz="1600" b="1" dirty="0">
                <a:latin typeface="Bookman Old Style" pitchFamily="18" charset="0"/>
              </a:rPr>
              <a:t>В двенадцать лет по-взрослому сильны,</a:t>
            </a:r>
            <a:br>
              <a:rPr lang="ru-RU" sz="1600" b="1" dirty="0">
                <a:latin typeface="Bookman Old Style" pitchFamily="18" charset="0"/>
              </a:rPr>
            </a:br>
            <a:r>
              <a:rPr lang="ru-RU" sz="1600" b="1" dirty="0">
                <a:latin typeface="Bookman Old Style" pitchFamily="18" charset="0"/>
              </a:rPr>
              <a:t>Они дошли с победой до рейхстага –</a:t>
            </a:r>
            <a:br>
              <a:rPr lang="ru-RU" sz="1600" b="1" dirty="0">
                <a:latin typeface="Bookman Old Style" pitchFamily="18" charset="0"/>
              </a:rPr>
            </a:br>
            <a:r>
              <a:rPr lang="ru-RU" sz="1600" b="1" dirty="0">
                <a:latin typeface="Bookman Old Style" pitchFamily="18" charset="0"/>
              </a:rPr>
              <a:t>Сыны полков своей страны.</a:t>
            </a:r>
            <a:endParaRPr lang="ru-RU" sz="1600" b="1" dirty="0">
              <a:solidFill>
                <a:srgbClr val="006600"/>
              </a:solidFill>
              <a:latin typeface="Bookman Old Style" pitchFamily="18" charset="0"/>
            </a:endParaRPr>
          </a:p>
        </p:txBody>
      </p:sp>
      <p:pic>
        <p:nvPicPr>
          <p:cNvPr id="6" name="Содержимое 5" descr="0_2fc4a_a247d5d6_XL.htm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00694" y="571480"/>
            <a:ext cx="3032395" cy="45259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_7818_ac2e5e2e_XL.htm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214290"/>
            <a:ext cx="7762234" cy="64342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20090704-son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357166"/>
            <a:ext cx="8509168" cy="625215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57158" y="357166"/>
            <a:ext cx="8429684" cy="6215106"/>
          </a:xfrm>
          <a:prstGeom prst="round2DiagRect">
            <a:avLst/>
          </a:prstGeom>
          <a:gradFill>
            <a:gsLst>
              <a:gs pos="23000">
                <a:srgbClr val="FF0000">
                  <a:alpha val="37000"/>
                </a:srgbClr>
              </a:gs>
              <a:gs pos="41000">
                <a:srgbClr val="FFFF00">
                  <a:alpha val="98000"/>
                </a:srgbClr>
              </a:gs>
              <a:gs pos="100000">
                <a:srgbClr val="00FF00"/>
              </a:gs>
              <a:gs pos="100000">
                <a:srgbClr val="FFFF00"/>
              </a:gs>
              <a:gs pos="100000">
                <a:srgbClr val="FF0000"/>
              </a:gs>
              <a:gs pos="100000">
                <a:srgbClr val="00B0F0"/>
              </a:gs>
            </a:gsLst>
            <a:lin ang="2700000" scaled="1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714612" y="285728"/>
            <a:ext cx="4168146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Bookman Old Style" pitchFamily="18" charset="0"/>
                <a:cs typeface="+mn-cs"/>
              </a:rPr>
              <a:t>Пионеры герои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8625" y="1071563"/>
            <a:ext cx="4357688" cy="135731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2"/>
                </a:solidFill>
                <a:latin typeface="Bookman Old Style" pitchFamily="18" charset="0"/>
              </a:rPr>
              <a:t>Шумела гроза над землею,</a:t>
            </a:r>
            <a:br>
              <a:rPr lang="ru-RU" sz="1600" b="1" dirty="0">
                <a:solidFill>
                  <a:schemeClr val="tx2"/>
                </a:solidFill>
                <a:latin typeface="Bookman Old Style" pitchFamily="18" charset="0"/>
              </a:rPr>
            </a:br>
            <a:r>
              <a:rPr lang="ru-RU" sz="1600" b="1" dirty="0">
                <a:solidFill>
                  <a:schemeClr val="tx2"/>
                </a:solidFill>
                <a:latin typeface="Bookman Old Style" pitchFamily="18" charset="0"/>
              </a:rPr>
              <a:t>Мужали мальчишки в бою…</a:t>
            </a:r>
            <a:br>
              <a:rPr lang="ru-RU" sz="1600" b="1" dirty="0">
                <a:solidFill>
                  <a:schemeClr val="tx2"/>
                </a:solidFill>
                <a:latin typeface="Bookman Old Style" pitchFamily="18" charset="0"/>
              </a:rPr>
            </a:br>
            <a:r>
              <a:rPr lang="ru-RU" sz="1600" b="1" dirty="0">
                <a:solidFill>
                  <a:schemeClr val="tx2"/>
                </a:solidFill>
                <a:latin typeface="Bookman Old Style" pitchFamily="18" charset="0"/>
              </a:rPr>
              <a:t>Знает народ: пионеры – герои </a:t>
            </a:r>
            <a:br>
              <a:rPr lang="ru-RU" sz="1600" b="1" dirty="0">
                <a:solidFill>
                  <a:schemeClr val="tx2"/>
                </a:solidFill>
                <a:latin typeface="Bookman Old Style" pitchFamily="18" charset="0"/>
              </a:rPr>
            </a:br>
            <a:r>
              <a:rPr lang="ru-RU" sz="1600" b="1" dirty="0">
                <a:solidFill>
                  <a:schemeClr val="tx2"/>
                </a:solidFill>
                <a:latin typeface="Bookman Old Style" pitchFamily="18" charset="0"/>
              </a:rPr>
              <a:t>Навечно остались в строю!</a:t>
            </a:r>
          </a:p>
        </p:txBody>
      </p:sp>
      <p:pic>
        <p:nvPicPr>
          <p:cNvPr id="8" name="Рисунок 7" descr="леня голиков 2.jpg"/>
          <p:cNvPicPr>
            <a:picLocks noChangeAspect="1"/>
          </p:cNvPicPr>
          <p:nvPr/>
        </p:nvPicPr>
        <p:blipFill>
          <a:blip r:embed="rId2" cstate="print"/>
          <a:srcRect l="3494" t="9844" r="3920" b="15624"/>
          <a:stretch>
            <a:fillRect/>
          </a:stretch>
        </p:blipFill>
        <p:spPr>
          <a:xfrm>
            <a:off x="4857752" y="1142984"/>
            <a:ext cx="3786214" cy="37862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500034" y="2643182"/>
            <a:ext cx="4357688" cy="135731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tx2"/>
                </a:solidFill>
                <a:latin typeface="Bookman Old Style" pitchFamily="18" charset="0"/>
              </a:rPr>
              <a:t>Леонид Голиков – «Герой Советского Союза</a:t>
            </a:r>
            <a:endParaRPr lang="ru-RU" sz="1600" b="1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1472" y="4214818"/>
            <a:ext cx="4357688" cy="220505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  <a:t>Лёня уничтожил 78 фашистских солдат и офицеров, участвовал в подрыве 27 железнодорожных и 12 шоссейных мостов, 8 автомашин с боеприпасами.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57158" y="357166"/>
            <a:ext cx="8429684" cy="6215106"/>
          </a:xfrm>
          <a:prstGeom prst="round2DiagRect">
            <a:avLst/>
          </a:prstGeom>
          <a:gradFill>
            <a:gsLst>
              <a:gs pos="23000">
                <a:srgbClr val="FF0000">
                  <a:alpha val="37000"/>
                </a:srgbClr>
              </a:gs>
              <a:gs pos="41000">
                <a:srgbClr val="FFFF00">
                  <a:alpha val="98000"/>
                </a:srgbClr>
              </a:gs>
              <a:gs pos="100000">
                <a:srgbClr val="00FF00"/>
              </a:gs>
              <a:gs pos="100000">
                <a:srgbClr val="FFFF00"/>
              </a:gs>
              <a:gs pos="100000">
                <a:srgbClr val="FF0000"/>
              </a:gs>
              <a:gs pos="100000">
                <a:srgbClr val="00B0F0"/>
              </a:gs>
            </a:gsLst>
            <a:lin ang="2700000" scaled="1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5" name="Содержимое 4" descr="голиков леня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1000108"/>
            <a:ext cx="3929090" cy="50614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Скругленный прямоугольник 5"/>
          <p:cNvSpPr/>
          <p:nvPr/>
        </p:nvSpPr>
        <p:spPr>
          <a:xfrm>
            <a:off x="5143504" y="1142984"/>
            <a:ext cx="3500462" cy="34290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  <a:t>Всем сердцем в победу грядущую верил,</a:t>
            </a:r>
            <a:b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  <a:t>В бою он отчаянным был.</a:t>
            </a:r>
            <a:b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  <a:t>Недаром однажды </a:t>
            </a:r>
            <a:r>
              <a:rPr lang="ru-RU" sz="1600" b="1" dirty="0" err="1">
                <a:solidFill>
                  <a:srgbClr val="C00000"/>
                </a:solidFill>
                <a:latin typeface="Bookman Old Style" pitchFamily="18" charset="0"/>
              </a:rPr>
              <a:t>фашистcкого</a:t>
            </a:r>
            <a: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  <a:t> зверя</a:t>
            </a:r>
            <a:b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  <a:t>В чинах генеральских подбил.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14612" y="285728"/>
            <a:ext cx="4168146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Bookman Old Style" pitchFamily="18" charset="0"/>
                <a:cs typeface="+mn-cs"/>
              </a:rPr>
              <a:t>Леонид Голиков</a:t>
            </a:r>
            <a:endParaRPr lang="ru-RU" sz="28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Bookman Old Style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57158" y="357166"/>
            <a:ext cx="8429684" cy="6215106"/>
          </a:xfrm>
          <a:prstGeom prst="round2DiagRect">
            <a:avLst/>
          </a:prstGeom>
          <a:gradFill>
            <a:gsLst>
              <a:gs pos="23000">
                <a:srgbClr val="FF0000">
                  <a:alpha val="37000"/>
                </a:srgbClr>
              </a:gs>
              <a:gs pos="41000">
                <a:srgbClr val="FFFF00">
                  <a:alpha val="98000"/>
                </a:srgbClr>
              </a:gs>
              <a:gs pos="100000">
                <a:srgbClr val="00FF00"/>
              </a:gs>
              <a:gs pos="100000">
                <a:srgbClr val="FFFF00"/>
              </a:gs>
              <a:gs pos="100000">
                <a:srgbClr val="FF0000"/>
              </a:gs>
              <a:gs pos="100000">
                <a:srgbClr val="00B0F0"/>
              </a:gs>
            </a:gsLst>
            <a:lin ang="2700000" scaled="1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714612" y="285728"/>
            <a:ext cx="4168146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Bookman Old Style" pitchFamily="18" charset="0"/>
                <a:cs typeface="+mn-cs"/>
              </a:rPr>
              <a:t>Зина Портнова</a:t>
            </a:r>
            <a:endParaRPr lang="ru-RU" sz="28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Bookman Old Style" pitchFamily="18" charset="0"/>
              <a:cs typeface="+mn-cs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572000" y="2857496"/>
            <a:ext cx="4071966" cy="34290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Bookman Old Style" pitchFamily="18" charset="0"/>
              </a:rPr>
              <a:t>… Её </a:t>
            </a:r>
            <a: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  <a:t>допрашивал четвёртый день подряд фашистский офицер, увешанный крестами, </a:t>
            </a:r>
            <a:endParaRPr lang="ru-RU" sz="1600" b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Bookman Old Style" pitchFamily="18" charset="0"/>
              </a:rPr>
              <a:t>Ей </a:t>
            </a:r>
            <a: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  <a:t>руки за спину выкручивал солдат, её хлестала плеть</a:t>
            </a:r>
            <a:r>
              <a:rPr lang="ru-RU" sz="1600" b="1" dirty="0" smtClean="0">
                <a:solidFill>
                  <a:srgbClr val="C00000"/>
                </a:solidFill>
                <a:latin typeface="Bookman Old Style" pitchFamily="18" charset="0"/>
              </a:rPr>
              <a:t>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Bookman Old Style" pitchFamily="18" charset="0"/>
              </a:rPr>
              <a:t>Её </a:t>
            </a:r>
            <a: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  <a:t>гноили в яме. </a:t>
            </a:r>
            <a:endParaRPr lang="ru-RU" sz="1600" b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Bookman Old Style" pitchFamily="18" charset="0"/>
              </a:rPr>
              <a:t>Угрюмый </a:t>
            </a:r>
            <a: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  <a:t>офицер сказал, что больше нет терпенья у него, </a:t>
            </a:r>
            <a:endParaRPr lang="ru-RU" sz="1600" b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Bookman Old Style" pitchFamily="18" charset="0"/>
              </a:rPr>
              <a:t>Что </a:t>
            </a:r>
            <a:r>
              <a:rPr lang="ru-RU" sz="1600" b="1" dirty="0">
                <a:solidFill>
                  <a:srgbClr val="C00000"/>
                </a:solidFill>
                <a:latin typeface="Bookman Old Style" pitchFamily="18" charset="0"/>
              </a:rPr>
              <a:t>это лишь начало жестоких мук, каких не видел свет….</a:t>
            </a:r>
          </a:p>
        </p:txBody>
      </p:sp>
      <p:pic>
        <p:nvPicPr>
          <p:cNvPr id="8" name="Рисунок 7" descr="portnova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1142984"/>
            <a:ext cx="3214710" cy="321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портнов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1125912"/>
            <a:ext cx="3643338" cy="4231435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4357686" y="928670"/>
            <a:ext cx="4357718" cy="185738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tx2"/>
                </a:solidFill>
                <a:latin typeface="Bookman Old Style" pitchFamily="18" charset="0"/>
              </a:rPr>
              <a:t>«Герой Советского Союза»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002060"/>
                </a:solidFill>
                <a:latin typeface="Bookman Old Style" pitchFamily="18" charset="0"/>
              </a:rPr>
              <a:t>ходила в разведку, участвовала в диверсиях, распространяла листовки и сводки </a:t>
            </a:r>
            <a:r>
              <a:rPr lang="ru-RU" sz="1600" b="1" dirty="0" err="1">
                <a:solidFill>
                  <a:srgbClr val="002060"/>
                </a:solidFill>
                <a:latin typeface="Bookman Old Style" pitchFamily="18" charset="0"/>
              </a:rPr>
              <a:t>Совинформбюро</a:t>
            </a:r>
            <a:r>
              <a:rPr lang="ru-RU" sz="1600" b="1" dirty="0">
                <a:solidFill>
                  <a:srgbClr val="002060"/>
                </a:solidFill>
                <a:latin typeface="Bookman Old Style" pitchFamily="18" charset="0"/>
              </a:rPr>
              <a:t>, уничтожила не один десяток фашистов.</a:t>
            </a:r>
            <a:endParaRPr lang="ru-RU" sz="1600" b="1" dirty="0" smtClean="0">
              <a:solidFill>
                <a:srgbClr val="002060"/>
              </a:solidFill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tx2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theme/theme1.xml><?xml version="1.0" encoding="utf-8"?>
<a:theme xmlns:a="http://schemas.openxmlformats.org/drawingml/2006/main" name="file_2010041410434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file_20100414104341</Template>
  <TotalTime>3</TotalTime>
  <Words>301</Words>
  <Application>Microsoft Office PowerPoint</Application>
  <PresentationFormat>Экран (4:3)</PresentationFormat>
  <Paragraphs>44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file_20100414104341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2</cp:revision>
  <dcterms:created xsi:type="dcterms:W3CDTF">2011-05-05T19:39:51Z</dcterms:created>
  <dcterms:modified xsi:type="dcterms:W3CDTF">2014-01-29T16:15:03Z</dcterms:modified>
</cp:coreProperties>
</file>